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056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3" r:id="rId6"/>
    <p:sldId id="260" r:id="rId7"/>
    <p:sldId id="261" r:id="rId8"/>
    <p:sldId id="282" r:id="rId9"/>
    <p:sldId id="262" r:id="rId10"/>
    <p:sldId id="283" r:id="rId11"/>
    <p:sldId id="271" r:id="rId12"/>
    <p:sldId id="284" r:id="rId13"/>
    <p:sldId id="263" r:id="rId14"/>
    <p:sldId id="285" r:id="rId15"/>
    <p:sldId id="281" r:id="rId1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النمط الفات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0A1B5D5-9B99-4C35-A422-299274C87663}" styleName="نمط متوسط 1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84902" autoAdjust="0"/>
  </p:normalViewPr>
  <p:slideViewPr>
    <p:cSldViewPr>
      <p:cViewPr varScale="1">
        <p:scale>
          <a:sx n="62" d="100"/>
          <a:sy n="62" d="100"/>
        </p:scale>
        <p:origin x="-15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36BDDC7-449F-4B81-ABF1-06C5FC15CC0B}" type="datetimeFigureOut">
              <a:rPr lang="ar-SA" smtClean="0"/>
              <a:t>29/09/41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614A8A0-74F9-455D-8318-067114796FF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5198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4A8A0-74F9-455D-8318-067114796FF0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355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وان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cxnSp>
        <p:nvCxnSpPr>
          <p:cNvPr id="8" name="رابط مستقيم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شكل بيضاوي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عنصر نائب للتاريخ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29/09/41</a:t>
            </a:fld>
            <a:endParaRPr lang="ar-SA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29/09/41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29/09/41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محتوى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29/09/41</a:t>
            </a:fld>
            <a:endParaRPr lang="ar-SA"/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6" name="عنصر نائب للتذييل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29/09/41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cxnSp>
        <p:nvCxnSpPr>
          <p:cNvPr id="7" name="رابط مستقيم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29/09/41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29/09/41</a:t>
            </a:fld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2" name="عنصر نائب للمحتوى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34" name="عنصر نائب للمحتوى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cxnSp>
        <p:nvCxnSpPr>
          <p:cNvPr id="10" name="رابط مستقيم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29/09/41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29/09/41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عنصر نائب للمحتوى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1" name="عنوان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29/09/41</a:t>
            </a:fld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29/09/41</a:t>
            </a:fld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29/09/41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rtl="1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r" rtl="1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211144" cy="6192688"/>
          </a:xfrm>
          <a:effectLst>
            <a:glow rad="228600">
              <a:schemeClr val="accent1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SA" sz="4000" dirty="0"/>
              <a:t>بعض الجوانب من حضارة الصين القديمة </a:t>
            </a:r>
            <a:r>
              <a:rPr lang="ar-SA" sz="4000" dirty="0" smtClean="0"/>
              <a:t/>
            </a:r>
            <a:br>
              <a:rPr lang="ar-SA" sz="4000" dirty="0" smtClean="0"/>
            </a:br>
            <a:r>
              <a:rPr lang="ar-SA" sz="4000" dirty="0"/>
              <a:t/>
            </a:r>
            <a:br>
              <a:rPr lang="ar-SA" sz="4000" dirty="0"/>
            </a:br>
            <a:r>
              <a:rPr lang="ar-SA" sz="4800" dirty="0" smtClean="0">
                <a:solidFill>
                  <a:srgbClr val="7030A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/</a:t>
            </a:r>
            <a:r>
              <a:rPr lang="ar-SA" sz="4800" dirty="0">
                <a:solidFill>
                  <a:srgbClr val="7030A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المرحلة الثانية /قسم </a:t>
            </a:r>
            <a:r>
              <a:rPr lang="ar-SA" sz="4800" dirty="0" smtClean="0">
                <a:solidFill>
                  <a:srgbClr val="7030A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التاريخ</a:t>
            </a:r>
            <a:r>
              <a:rPr lang="ar-SA" sz="4800" dirty="0">
                <a:solidFill>
                  <a:srgbClr val="7030A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/>
            </a:r>
            <a:br>
              <a:rPr lang="ar-SA" sz="4800" dirty="0">
                <a:solidFill>
                  <a:srgbClr val="7030A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SA" sz="4800" dirty="0" smtClean="0">
                <a:solidFill>
                  <a:srgbClr val="7030A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اعداد</a:t>
            </a:r>
            <a:r>
              <a:rPr lang="ar-SA" sz="4800" dirty="0">
                <a:solidFill>
                  <a:srgbClr val="7030A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/>
            </a:r>
            <a:br>
              <a:rPr lang="ar-SA" sz="4800" dirty="0">
                <a:solidFill>
                  <a:srgbClr val="7030A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SA" sz="4800" dirty="0">
                <a:solidFill>
                  <a:srgbClr val="7030A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المدرس الدكتور ذكرى عواد </a:t>
            </a:r>
          </a:p>
        </p:txBody>
      </p:sp>
      <p:pic>
        <p:nvPicPr>
          <p:cNvPr id="4" name="صورة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92696"/>
            <a:ext cx="1800200" cy="1463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3568" y="5589240"/>
            <a:ext cx="8082480" cy="792088"/>
          </a:xfrm>
        </p:spPr>
        <p:txBody>
          <a:bodyPr>
            <a:normAutofit/>
          </a:bodyPr>
          <a:lstStyle/>
          <a:p>
            <a:pPr algn="ctr"/>
            <a:r>
              <a:rPr lang="ar-SA" sz="3200" dirty="0">
                <a:solidFill>
                  <a:schemeClr val="bg1"/>
                </a:solidFill>
              </a:rPr>
              <a:t>أبراج بوذا التسعة </a:t>
            </a:r>
            <a:r>
              <a:rPr lang="ar-SA" sz="3200" dirty="0" smtClean="0">
                <a:solidFill>
                  <a:schemeClr val="bg1"/>
                </a:solidFill>
              </a:rPr>
              <a:t>،بنيت </a:t>
            </a:r>
            <a:r>
              <a:rPr lang="ar-SA" sz="3200" dirty="0">
                <a:solidFill>
                  <a:schemeClr val="bg1"/>
                </a:solidFill>
              </a:rPr>
              <a:t>في القرن الثامن خلال عهد </a:t>
            </a:r>
            <a:r>
              <a:rPr lang="ar-SA" sz="3200" dirty="0" err="1">
                <a:solidFill>
                  <a:schemeClr val="bg1"/>
                </a:solidFill>
              </a:rPr>
              <a:t>تانغ</a:t>
            </a:r>
            <a:endParaRPr lang="ar-SA" sz="32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92696"/>
            <a:ext cx="2664296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456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23528" y="1052736"/>
            <a:ext cx="8424936" cy="5400600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ar-SA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واما القنال الامبراطوري فهو قنال عظيم يمتد على مسافة 600 ميل ، ويأخذ مياهه من مجموعة أنهار الصين ، ومن عجيب صنعه أن ارتفاعه الماء فيه لا يقل ولا يزيد مهما قل أو زاد فيضان الانهار ، وانه به كباري عظيمة عالية ، تمر منها أعظم السفن الشراعية دون أن يطوي لها شراع </a:t>
            </a:r>
            <a:r>
              <a:rPr lang="ar-SA" sz="3600" dirty="0" smtClean="0">
                <a:solidFill>
                  <a:schemeClr val="bg1"/>
                </a:solidFill>
              </a:rPr>
              <a:t>.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just"/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1864089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395536" y="5517232"/>
            <a:ext cx="7488832" cy="720080"/>
          </a:xfrm>
        </p:spPr>
        <p:txBody>
          <a:bodyPr>
            <a:noAutofit/>
          </a:bodyPr>
          <a:lstStyle/>
          <a:p>
            <a:pPr algn="ctr"/>
            <a:r>
              <a:rPr lang="ar-SA" sz="3600" dirty="0" smtClean="0">
                <a:solidFill>
                  <a:srgbClr val="002060"/>
                </a:solidFill>
              </a:rPr>
              <a:t>القنال الإمبراطوري </a:t>
            </a:r>
            <a:endParaRPr lang="ar-SA" sz="3600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6712"/>
            <a:ext cx="5184576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259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153400" cy="5112568"/>
          </a:xfr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rmAutofit/>
          </a:bodyPr>
          <a:lstStyle/>
          <a:p>
            <a:r>
              <a:rPr lang="ar-SA" b="1" dirty="0"/>
              <a:t>الديانة واللغة </a:t>
            </a:r>
            <a:endParaRPr lang="en-US" dirty="0"/>
          </a:p>
          <a:p>
            <a:r>
              <a:rPr lang="ar-SA" dirty="0"/>
              <a:t>في الصين أربع ديانات رسمية : ديانة ((كونفوشيوس)) وديانة ((لاو تسو)) وديانة ((بوذا)) والديانة الاسلامية .</a:t>
            </a:r>
            <a:endParaRPr lang="en-US" dirty="0"/>
          </a:p>
          <a:p>
            <a:r>
              <a:rPr lang="ar-SA" dirty="0"/>
              <a:t>  أما اللغة الصينية فهي من اقدم لغات العالم ، وقد بقيت على حالها الى اليوم لا تتغير ولا تتبدل ، وهي مخالفة لجميع اللغات الاخرى ، لأنها لا تحفظ قواعد وأصولاً ، ولكنها إشارات ورموز بقدر ما في النفس من المعاني ، لذلك فقد عد بعضهم إشاراتها فوجدوها أربعة واربعين ألفا أو تزيد ، وطريقة كتابتها من اليمين الى الشمال ، ومن اعلى الى اسفل 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27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971600" y="5949280"/>
            <a:ext cx="7672880" cy="576064"/>
          </a:xfrm>
        </p:spPr>
        <p:txBody>
          <a:bodyPr>
            <a:noAutofit/>
          </a:bodyPr>
          <a:lstStyle/>
          <a:p>
            <a:pPr algn="ctr"/>
            <a:r>
              <a:rPr lang="ar-SA" sz="3200" dirty="0" smtClean="0">
                <a:solidFill>
                  <a:srgbClr val="FF0000"/>
                </a:solidFill>
              </a:rPr>
              <a:t>كونفوشيوس الفيلسوف الصيني الذي اعتبروه اله </a:t>
            </a:r>
            <a:endParaRPr lang="ar-SA" sz="32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36712"/>
            <a:ext cx="4032448" cy="47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909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153400" cy="4857403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ar-SA" dirty="0" smtClean="0"/>
          </a:p>
          <a:p>
            <a:pPr marL="82296" indent="0" algn="ctr">
              <a:buNone/>
            </a:pPr>
            <a:r>
              <a:rPr lang="ar-SA" dirty="0" smtClean="0"/>
              <a:t>مع السلامة شكراً جزيلاً لإصغائكم </a:t>
            </a:r>
          </a:p>
          <a:p>
            <a:pPr marL="82296" indent="0">
              <a:buNone/>
            </a:pPr>
            <a:endParaRPr lang="ar-S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47416"/>
            <a:ext cx="2681100" cy="26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47416"/>
            <a:ext cx="2896709" cy="26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087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نص 3"/>
          <p:cNvSpPr>
            <a:spLocks noGrp="1"/>
          </p:cNvSpPr>
          <p:nvPr>
            <p:ph type="body" idx="1"/>
          </p:nvPr>
        </p:nvSpPr>
        <p:spPr>
          <a:xfrm>
            <a:off x="251520" y="836712"/>
            <a:ext cx="8671818" cy="6021288"/>
          </a:xfrm>
        </p:spPr>
        <p:txBody>
          <a:bodyPr>
            <a:normAutofit/>
          </a:bodyPr>
          <a:lstStyle/>
          <a:p>
            <a:pPr algn="ctr"/>
            <a:r>
              <a:rPr lang="ar-SA" sz="2800" b="1" dirty="0"/>
              <a:t>(( وللاستفادة اكثر قراءة كتاب </a:t>
            </a:r>
            <a:r>
              <a:rPr lang="en-US" sz="2800" b="1" dirty="0"/>
              <a:t>pdf </a:t>
            </a:r>
            <a:r>
              <a:rPr lang="ar-SA" sz="2800" b="1" dirty="0"/>
              <a:t>  نبذة عن الصين تأليف أترابي أبو العز وعبد العزيز حمد ))</a:t>
            </a:r>
            <a:endParaRPr lang="en-US" sz="2800" dirty="0"/>
          </a:p>
          <a:p>
            <a:pPr algn="ctr"/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2" name="AutoShape 2" descr="مدونة رومانس مون: حضارة الآزتك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 dirty="0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04864"/>
            <a:ext cx="3331112" cy="3941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568952" cy="5040560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ar-SA" sz="3600" dirty="0" smtClean="0">
              <a:solidFill>
                <a:srgbClr val="C00000"/>
              </a:solidFill>
            </a:endParaRPr>
          </a:p>
          <a:p>
            <a:r>
              <a:rPr lang="ar-SA" sz="3600" b="1" dirty="0"/>
              <a:t>معادن الصين </a:t>
            </a:r>
            <a:endParaRPr lang="en-US" sz="3600" dirty="0"/>
          </a:p>
          <a:p>
            <a:r>
              <a:rPr lang="ar-SA" sz="3600" dirty="0"/>
              <a:t>يوجد في بلاد الصين مناجم من الفحم وحده ما يربوا على ما في إنكلترا خمسين مرة وأكثر ما يوجد هو الحديد في شمال جبال تنسج لنج وجهات شان سي </a:t>
            </a:r>
            <a:r>
              <a:rPr lang="ar-SA" sz="3600" dirty="0" err="1"/>
              <a:t>كانسو</a:t>
            </a:r>
            <a:r>
              <a:rPr lang="ar-SA" sz="3600" dirty="0"/>
              <a:t> وهونان ويوجد غير ذلك الرخام والرصاص والنحاس ، والخارصين، ثم الذهب والفضة في جهات </a:t>
            </a:r>
            <a:r>
              <a:rPr lang="ar-SA" sz="3600" dirty="0" err="1"/>
              <a:t>كوانج</a:t>
            </a:r>
            <a:r>
              <a:rPr lang="ar-SA" sz="3600" dirty="0"/>
              <a:t> تنج 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4671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sz="quarter" idx="1"/>
          </p:nvPr>
        </p:nvSpPr>
        <p:spPr>
          <a:xfrm>
            <a:off x="683568" y="980728"/>
            <a:ext cx="7776864" cy="5184576"/>
          </a:xfr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dirty="0"/>
          </a:p>
          <a:p>
            <a:r>
              <a:rPr lang="ar-SA" sz="3600" b="1" dirty="0"/>
              <a:t>حيواناتها </a:t>
            </a:r>
            <a:endParaRPr lang="en-US" sz="3600" dirty="0"/>
          </a:p>
          <a:p>
            <a:r>
              <a:rPr lang="ar-SA" sz="3600" dirty="0"/>
              <a:t>اهم ما فيها من حيوانات دودة القز ، نوع قريب من الثورة (يدعى </a:t>
            </a:r>
            <a:r>
              <a:rPr lang="ar-SA" sz="3600" dirty="0" err="1"/>
              <a:t>ياك</a:t>
            </a:r>
            <a:r>
              <a:rPr lang="ar-SA" sz="3600" dirty="0"/>
              <a:t>) ، ثم الغنم والماعز في ((التبت)) ثم </a:t>
            </a:r>
            <a:r>
              <a:rPr lang="ar-SA" sz="3600" dirty="0" smtClean="0"/>
              <a:t>الجمال </a:t>
            </a:r>
            <a:r>
              <a:rPr lang="ar-SA" sz="3600" dirty="0"/>
              <a:t>في ((بلاد المغول)) والخيل والخنازير والطيور 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7626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8153400" cy="4569371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pPr algn="just"/>
            <a:endParaRPr lang="en-US" dirty="0"/>
          </a:p>
          <a:p>
            <a:r>
              <a:rPr lang="ar-SA" sz="3600" b="1" dirty="0"/>
              <a:t>محاصيلها </a:t>
            </a:r>
            <a:endParaRPr lang="en-US" sz="3600" dirty="0"/>
          </a:p>
          <a:p>
            <a:r>
              <a:rPr lang="ar-SA" sz="3600" dirty="0"/>
              <a:t>الشاي ، وهي وحدها تخرج منه ثلاثة ارباع ما في العالم بأجمعه، ثم الارز الذي هو أهم مأكولات الصينين ،ثم القمح والشعير والدخن والتوابل والتيل والكتان والدخان وقليل من القطن  .</a:t>
            </a:r>
            <a:endParaRPr lang="en-US" sz="3600" dirty="0"/>
          </a:p>
          <a:p>
            <a:endParaRPr lang="ar-SA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43808" y="216778"/>
            <a:ext cx="2664296" cy="835958"/>
          </a:xfrm>
        </p:spPr>
        <p:txBody>
          <a:bodyPr/>
          <a:lstStyle/>
          <a:p>
            <a:r>
              <a:rPr lang="ar-SA" dirty="0" smtClean="0"/>
              <a:t>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92694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sz="quarter" idx="1"/>
          </p:nvPr>
        </p:nvSpPr>
        <p:spPr>
          <a:xfrm>
            <a:off x="251520" y="476672"/>
            <a:ext cx="8208912" cy="576064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ar-SA" sz="3200" b="1" dirty="0"/>
              <a:t>مدنها الشهيرة </a:t>
            </a:r>
            <a:endParaRPr lang="en-US" sz="3200" dirty="0"/>
          </a:p>
          <a:p>
            <a:pPr algn="just"/>
            <a:r>
              <a:rPr lang="ar-SA" sz="3200" dirty="0"/>
              <a:t>بكين وسكانها 950 الف نفس ، وهي عاصمة المملكة من سنة 1411م ، وفيها معبد </a:t>
            </a:r>
            <a:r>
              <a:rPr lang="ar-SA" sz="3200" dirty="0" err="1"/>
              <a:t>للفليلسوف</a:t>
            </a:r>
            <a:r>
              <a:rPr lang="ar-SA" sz="3200" dirty="0"/>
              <a:t> الشهير </a:t>
            </a:r>
            <a:r>
              <a:rPr lang="ar-SA" sz="3200" dirty="0" err="1" smtClean="0"/>
              <a:t>كنوفوشيوس</a:t>
            </a:r>
            <a:r>
              <a:rPr lang="ar-SA" sz="3200" dirty="0" smtClean="0"/>
              <a:t> </a:t>
            </a:r>
            <a:r>
              <a:rPr lang="ar-SA" sz="3200" dirty="0"/>
              <a:t>، والصينيون يضحون فيه الضحايا الى الآن في أول وأخر يوم من الشهر الثاني في فصل الخريف والربيع ، وهي اعظم مدينة بقسم بتشيلي .</a:t>
            </a:r>
            <a:endParaRPr lang="en-US" sz="3200" dirty="0"/>
          </a:p>
          <a:p>
            <a:pPr algn="just"/>
            <a:r>
              <a:rPr lang="ar-SA" sz="3200" dirty="0"/>
              <a:t>تشنج </a:t>
            </a:r>
            <a:r>
              <a:rPr lang="ar-SA" sz="3200" dirty="0" err="1"/>
              <a:t>تفو</a:t>
            </a:r>
            <a:r>
              <a:rPr lang="ar-SA" sz="3200" dirty="0"/>
              <a:t> :- ((800ألف)) مركز التجارة بين اقليم يونان </a:t>
            </a:r>
            <a:r>
              <a:rPr lang="ar-SA" sz="3200" dirty="0" err="1"/>
              <a:t>وكانسو</a:t>
            </a:r>
            <a:r>
              <a:rPr lang="ar-SA" sz="3200" dirty="0"/>
              <a:t> والتبت .</a:t>
            </a:r>
            <a:endParaRPr lang="en-US" sz="3200" dirty="0"/>
          </a:p>
          <a:p>
            <a:pPr algn="just"/>
            <a:r>
              <a:rPr lang="ar-SA" sz="3200" dirty="0"/>
              <a:t> </a:t>
            </a:r>
            <a:r>
              <a:rPr lang="ar-SA" sz="3200" dirty="0" err="1"/>
              <a:t>شنغاي</a:t>
            </a:r>
            <a:r>
              <a:rPr lang="ar-SA" sz="3200" dirty="0"/>
              <a:t> : اعظم ميناء في الصين للتجارة الاوربية </a:t>
            </a:r>
            <a:endParaRPr lang="en-US" sz="3200" dirty="0"/>
          </a:p>
          <a:p>
            <a:pPr algn="just"/>
            <a:r>
              <a:rPr lang="ar-SA" sz="3200" dirty="0" err="1"/>
              <a:t>فوتشيو</a:t>
            </a:r>
            <a:r>
              <a:rPr lang="ar-SA" sz="3200" dirty="0"/>
              <a:t> : اشهر مدينة للتجارة الشاي .</a:t>
            </a:r>
            <a:endParaRPr lang="en-US" sz="3200" dirty="0"/>
          </a:p>
          <a:p>
            <a:r>
              <a:rPr lang="ar-SA" sz="3200" dirty="0"/>
              <a:t>كانتون : ((1600ألف)) أهم مدينة للتجارة في جنوب الصين وهي موجودة على نهر سي كيانج .</a:t>
            </a:r>
            <a:endParaRPr lang="en-US" sz="3200" dirty="0"/>
          </a:p>
          <a:p>
            <a:pPr algn="just"/>
            <a:endParaRPr lang="ar-S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652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sz="quarter" idx="1"/>
          </p:nvPr>
        </p:nvSpPr>
        <p:spPr>
          <a:xfrm>
            <a:off x="611560" y="692696"/>
            <a:ext cx="8064896" cy="5433467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sz="3200" b="1" dirty="0"/>
              <a:t>الاثار </a:t>
            </a:r>
            <a:endParaRPr lang="en-US" sz="3200" dirty="0"/>
          </a:p>
          <a:p>
            <a:r>
              <a:rPr lang="ar-SA" sz="3200" dirty="0"/>
              <a:t>اثار المدنية الصينية كثيرة عظيمة ، ولكن أعظمها ثلاثة: السور الكبير، وبرج </a:t>
            </a:r>
            <a:r>
              <a:rPr lang="ar-SA" sz="3200" dirty="0" err="1"/>
              <a:t>نانكين</a:t>
            </a:r>
            <a:r>
              <a:rPr lang="ar-SA" sz="3200" dirty="0"/>
              <a:t> ، القنال الامبراطوري .</a:t>
            </a:r>
            <a:endParaRPr lang="en-US" sz="3200" dirty="0"/>
          </a:p>
          <a:p>
            <a:r>
              <a:rPr lang="ar-SA" sz="3200" dirty="0"/>
              <a:t>   </a:t>
            </a:r>
            <a:r>
              <a:rPr lang="ar-SA" sz="3200" dirty="0" err="1"/>
              <a:t>فاما</a:t>
            </a:r>
            <a:r>
              <a:rPr lang="ar-SA" sz="3200" dirty="0"/>
              <a:t> السور الكبير فبانيه هو الامبراطور ((</a:t>
            </a:r>
            <a:r>
              <a:rPr lang="ar-SA" sz="3200" dirty="0" err="1" smtClean="0"/>
              <a:t>شي</a:t>
            </a:r>
            <a:r>
              <a:rPr lang="ar-SA" sz="3200" dirty="0" smtClean="0"/>
              <a:t> </a:t>
            </a:r>
            <a:r>
              <a:rPr lang="ar-SA" sz="3200" dirty="0" err="1" smtClean="0"/>
              <a:t>ونغ</a:t>
            </a:r>
            <a:r>
              <a:rPr lang="ar-SA" sz="3200" dirty="0" smtClean="0"/>
              <a:t> </a:t>
            </a:r>
            <a:r>
              <a:rPr lang="ar-SA" sz="3200" dirty="0"/>
              <a:t>تي)) بناه لاتقاء غارة التتار ، فابتدأ به من خليج بتشيلي إلى شمال الحدود الصينية على مسافة 1400 ميل ، وجعل ارتفاعه ثمانية امتار ، وعرضه في القاعدة ثمانية ايضا ، وفي الرأس خمسة ، وجملة ارتفاعه عن البحر 166 متراً ، وإذا كانت الحاجة داعية الى اقامة الحراس والمحافظين على هذا السور ،فقد جعل فيه ستة عشر بابا </a:t>
            </a:r>
            <a:r>
              <a:rPr lang="ar-SA" sz="3200" dirty="0" smtClean="0"/>
              <a:t>وكثيراً </a:t>
            </a:r>
            <a:r>
              <a:rPr lang="ar-SA" sz="3200" dirty="0"/>
              <a:t>من الابراج العظيمة </a:t>
            </a:r>
          </a:p>
        </p:txBody>
      </p:sp>
    </p:spTree>
    <p:extLst>
      <p:ext uri="{BB962C8B-B14F-4D97-AF65-F5344CB8AC3E}">
        <p14:creationId xmlns:p14="http://schemas.microsoft.com/office/powerpoint/2010/main" val="134065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فرعي 5"/>
          <p:cNvSpPr>
            <a:spLocks noGrp="1"/>
          </p:cNvSpPr>
          <p:nvPr>
            <p:ph type="subTitle" idx="1"/>
          </p:nvPr>
        </p:nvSpPr>
        <p:spPr>
          <a:xfrm>
            <a:off x="457200" y="4941168"/>
            <a:ext cx="8305800" cy="1152128"/>
          </a:xfrm>
        </p:spPr>
        <p:txBody>
          <a:bodyPr/>
          <a:lstStyle/>
          <a:p>
            <a:r>
              <a:rPr lang="ar-SA" sz="3600" dirty="0" smtClean="0">
                <a:solidFill>
                  <a:srgbClr val="FF0000"/>
                </a:solidFill>
              </a:rPr>
              <a:t>سور الصين العظيم </a:t>
            </a:r>
            <a:endParaRPr lang="ar-SA" sz="36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648072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803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sz="quarter" idx="1"/>
          </p:nvPr>
        </p:nvSpPr>
        <p:spPr>
          <a:xfrm>
            <a:off x="179512" y="1196752"/>
            <a:ext cx="8359080" cy="4824535"/>
          </a:xfrm>
          <a:solidFill>
            <a:schemeClr val="accent1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ar-SA" sz="3200" dirty="0">
                <a:solidFill>
                  <a:schemeClr val="bg1"/>
                </a:solidFill>
              </a:rPr>
              <a:t>، وقد حسب بعض المهندسين الذين رأوا هذا السور مقدار المواد التي بني بها، فوجدوا أنها تكفي لبناء سور اخر ارتفاعه متران ، وعرضه ستة وعشرون سنتيميتراً يحيط بالكرة الارضية بأجمعها مرتين .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ar-SA" sz="3200" dirty="0">
                <a:solidFill>
                  <a:schemeClr val="bg1"/>
                </a:solidFill>
              </a:rPr>
              <a:t>وأما برج </a:t>
            </a:r>
            <a:r>
              <a:rPr lang="ar-SA" sz="3200" dirty="0" err="1">
                <a:solidFill>
                  <a:schemeClr val="bg1"/>
                </a:solidFill>
              </a:rPr>
              <a:t>نانكين</a:t>
            </a:r>
            <a:r>
              <a:rPr lang="ar-SA" sz="3200" dirty="0">
                <a:solidFill>
                  <a:schemeClr val="bg1"/>
                </a:solidFill>
              </a:rPr>
              <a:t> فهو بناء شامخ بني في تسعة عشر عاماً ، قاعدته تبلغ 120 قدماً ، يعلو هذه القاعدة تسع طبقات شاهقات ، وله من الداخل درج على شكل لولب يصعد فيه الى القمة ، وهو مبني من الاجر ، وخارجه ملبس بالخزف الصيني .</a:t>
            </a:r>
            <a:endParaRPr lang="en-US" sz="3200" dirty="0">
              <a:solidFill>
                <a:schemeClr val="bg1"/>
              </a:solidFill>
            </a:endParaRPr>
          </a:p>
          <a:p>
            <a:endParaRPr lang="ar-SA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051720" y="476672"/>
            <a:ext cx="3810000" cy="1162050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5485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ورق">
  <a:themeElements>
    <a:clrScheme name="ورق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ورق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ور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2063</TotalTime>
  <Words>585</Words>
  <Application>Microsoft Office PowerPoint</Application>
  <PresentationFormat>عرض على الشاشة (3:4)‏</PresentationFormat>
  <Paragraphs>35</Paragraphs>
  <Slides>15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ورق</vt:lpstr>
      <vt:lpstr>بعض الجوانب من حضارة الصين القديمة   /المرحلة الثانية /قسم التاريخ اعداد المدرس الدكتور ذكرى عواد </vt:lpstr>
      <vt:lpstr>عرض تقديمي في PowerPoint</vt:lpstr>
      <vt:lpstr>عرض تقديمي في PowerPoint</vt:lpstr>
      <vt:lpstr>عرض تقديمي في PowerPoint</vt:lpstr>
      <vt:lpstr> </vt:lpstr>
      <vt:lpstr>عرض تقديمي في PowerPoint</vt:lpstr>
      <vt:lpstr>عرض تقديمي في PowerPoint</vt:lpstr>
      <vt:lpstr>عرض تقديمي في PowerPoint</vt:lpstr>
      <vt:lpstr>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كلية التربية للعلوم الإنسانية  قسم التاريخ       محاضرات  منهج البحـث العلمي الـتاريخي   مدرس المادة : نضال محمد قمبر</dc:title>
  <dc:creator>rwaaa</dc:creator>
  <cp:lastModifiedBy>HMF</cp:lastModifiedBy>
  <cp:revision>137</cp:revision>
  <dcterms:created xsi:type="dcterms:W3CDTF">2016-02-06T06:48:33Z</dcterms:created>
  <dcterms:modified xsi:type="dcterms:W3CDTF">2020-05-21T13:56:19Z</dcterms:modified>
</cp:coreProperties>
</file>